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notesMasterIdLst>
    <p:notesMasterId r:id="rId22"/>
  </p:notesMasterIdLst>
  <p:sldIdLst>
    <p:sldId id="257" r:id="rId2"/>
    <p:sldId id="258" r:id="rId3"/>
    <p:sldId id="259" r:id="rId4"/>
    <p:sldId id="262" r:id="rId5"/>
    <p:sldId id="261" r:id="rId6"/>
    <p:sldId id="263" r:id="rId7"/>
    <p:sldId id="264" r:id="rId8"/>
    <p:sldId id="279" r:id="rId9"/>
    <p:sldId id="265" r:id="rId10"/>
    <p:sldId id="271" r:id="rId11"/>
    <p:sldId id="266" r:id="rId12"/>
    <p:sldId id="278" r:id="rId13"/>
    <p:sldId id="267" r:id="rId14"/>
    <p:sldId id="273" r:id="rId15"/>
    <p:sldId id="268" r:id="rId16"/>
    <p:sldId id="274" r:id="rId17"/>
    <p:sldId id="269" r:id="rId18"/>
    <p:sldId id="275" r:id="rId19"/>
    <p:sldId id="270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  <p:clrMru>
    <a:srgbClr val="D6009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1" d="100"/>
          <a:sy n="71" d="100"/>
        </p:scale>
        <p:origin x="-1272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3DD12F-6BEA-4266-A6DA-0A348DA23F88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9AB72B-52C5-4C9A-AFF2-54008E38FC0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B08BC-F32D-46C5-AFCD-5E8FB9EF2FFD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7C314-D82D-4B2A-859E-04D002A4C0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B08BC-F32D-46C5-AFCD-5E8FB9EF2FFD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7C314-D82D-4B2A-859E-04D002A4C0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B08BC-F32D-46C5-AFCD-5E8FB9EF2FFD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7C314-D82D-4B2A-859E-04D002A4C0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B08BC-F32D-46C5-AFCD-5E8FB9EF2FFD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7C314-D82D-4B2A-859E-04D002A4C0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B08BC-F32D-46C5-AFCD-5E8FB9EF2FFD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7C314-D82D-4B2A-859E-04D002A4C0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B08BC-F32D-46C5-AFCD-5E8FB9EF2FFD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7C314-D82D-4B2A-859E-04D002A4C0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B08BC-F32D-46C5-AFCD-5E8FB9EF2FFD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7C314-D82D-4B2A-859E-04D002A4C0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B08BC-F32D-46C5-AFCD-5E8FB9EF2FFD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7C314-D82D-4B2A-859E-04D002A4C0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B08BC-F32D-46C5-AFCD-5E8FB9EF2FFD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7C314-D82D-4B2A-859E-04D002A4C0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B08BC-F32D-46C5-AFCD-5E8FB9EF2FFD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7C314-D82D-4B2A-859E-04D002A4C0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B08BC-F32D-46C5-AFCD-5E8FB9EF2FFD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927C314-D82D-4B2A-859E-04D002A4C0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6BB08BC-F32D-46C5-AFCD-5E8FB9EF2FFD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927C314-D82D-4B2A-859E-04D002A4C09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emf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85852" y="2857496"/>
            <a:ext cx="721523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5400" b="1" i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Система </a:t>
            </a:r>
          </a:p>
          <a:p>
            <a:pPr algn="ctr"/>
            <a:r>
              <a:rPr lang="ru-RU" sz="5400" b="1" i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воспитательной</a:t>
            </a:r>
          </a:p>
          <a:p>
            <a:pPr algn="ctr"/>
            <a:r>
              <a:rPr lang="ru-RU" sz="5400" b="1" i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работы школы</a:t>
            </a:r>
            <a:endParaRPr lang="ru-RU" sz="4800" b="1" i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2052" name="Picture 4" descr="https://content.foto.my.mail.ru/mail/abay_scool/_myphoto/h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929158" cy="3643314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s://pp.userapi.com/c836432/v836432975/136dd/VsO3pjKjTe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714356"/>
            <a:ext cx="2714644" cy="2714644"/>
          </a:xfrm>
          <a:prstGeom prst="rect">
            <a:avLst/>
          </a:prstGeom>
          <a:noFill/>
        </p:spPr>
      </p:pic>
      <p:pic>
        <p:nvPicPr>
          <p:cNvPr id="44036" name="Picture 4" descr="https://content.foto.my.mail.ru/community/kolian1980/020112/h-156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785794"/>
            <a:ext cx="3810027" cy="2143140"/>
          </a:xfrm>
          <a:prstGeom prst="rect">
            <a:avLst/>
          </a:prstGeom>
          <a:noFill/>
        </p:spPr>
      </p:pic>
      <p:pic>
        <p:nvPicPr>
          <p:cNvPr id="44038" name="Picture 6" descr="https://content.foto.my.mail.ru/community/kolian1980/020112/h-19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3357562"/>
            <a:ext cx="3854387" cy="2828908"/>
          </a:xfrm>
          <a:prstGeom prst="rect">
            <a:avLst/>
          </a:prstGeom>
          <a:noFill/>
        </p:spPr>
      </p:pic>
      <p:pic>
        <p:nvPicPr>
          <p:cNvPr id="44040" name="Picture 8" descr="https://content.foto.my.mail.ru/community/kolian1980/020112/h-19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3567662"/>
            <a:ext cx="3429024" cy="2480705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14546" y="714356"/>
            <a:ext cx="47323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Семейное воспитание</a:t>
            </a:r>
            <a:endParaRPr kumimoji="0" lang="ru-RU" sz="44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1142976" y="1928802"/>
            <a:ext cx="607223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просвещение родителей, повышение их психолого-педагогической компетентности и ответственности за воспитание детей.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s://pp.userapi.com/c637624/v637624213/3556f/2kt8eCqgsNE.jpg"/>
          <p:cNvPicPr>
            <a:picLocks noChangeAspect="1" noChangeArrowheads="1"/>
          </p:cNvPicPr>
          <p:nvPr/>
        </p:nvPicPr>
        <p:blipFill>
          <a:blip r:embed="rId2"/>
          <a:srcRect t="12767"/>
          <a:stretch>
            <a:fillRect/>
          </a:stretch>
        </p:blipFill>
        <p:spPr bwMode="auto">
          <a:xfrm>
            <a:off x="4667219" y="3714752"/>
            <a:ext cx="4476781" cy="2928934"/>
          </a:xfrm>
          <a:prstGeom prst="rect">
            <a:avLst/>
          </a:prstGeom>
          <a:noFill/>
        </p:spPr>
      </p:pic>
      <p:pic>
        <p:nvPicPr>
          <p:cNvPr id="9218" name="Picture 2" descr="https://pp.userapi.com/c636329/v636329213/4e336/9AQyWL5m0NQ.jpg"/>
          <p:cNvPicPr>
            <a:picLocks noChangeAspect="1" noChangeArrowheads="1"/>
          </p:cNvPicPr>
          <p:nvPr/>
        </p:nvPicPr>
        <p:blipFill>
          <a:blip r:embed="rId3"/>
          <a:srcRect l="21209" t="24020" r="1582" b="7350"/>
          <a:stretch>
            <a:fillRect/>
          </a:stretch>
        </p:blipFill>
        <p:spPr bwMode="auto">
          <a:xfrm>
            <a:off x="4536249" y="357166"/>
            <a:ext cx="4607751" cy="3071834"/>
          </a:xfrm>
          <a:prstGeom prst="rect">
            <a:avLst/>
          </a:prstGeom>
          <a:noFill/>
        </p:spPr>
      </p:pic>
      <p:pic>
        <p:nvPicPr>
          <p:cNvPr id="9219" name="Picture 3" descr="C:\Users\Айнура\Downloads\IMG-20160910-WA000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3643314"/>
            <a:ext cx="4000528" cy="2957514"/>
          </a:xfrm>
          <a:prstGeom prst="rect">
            <a:avLst/>
          </a:prstGeom>
          <a:noFill/>
        </p:spPr>
      </p:pic>
      <p:sp>
        <p:nvSpPr>
          <p:cNvPr id="9221" name="AutoShape 5" descr="https://apf.mail.ru/cgi-bin/readmsg/IMG-20160910-WA0009.jpg?id=14737406880000000899%3B0%3B4&amp;x-email=abay_scool%40mail.ru&amp;exif=1&amp;bs=2808&amp;bl=112644&amp;ct=image%2Fjpeg&amp;cn=IMG%252d20160910%252dWA0009.jpg&amp;cte=binar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23" name="AutoShape 7" descr="https://apf.mail.ru/cgi-bin/readmsg/IMG-20160910-WA0009.jpg?id=14737406880000000899%3B0%3B4&amp;x-email=abay_scool%40mail.ru&amp;exif=1&amp;bs=2808&amp;bl=112644&amp;ct=image%2Fjpeg&amp;cn=IMG%252d20160910%252dWA0009.jpg&amp;cte=binar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4" name="Picture 8" descr="C:\Users\Айнура\Desktop\IMG-20160910-WA0009.jpg"/>
          <p:cNvPicPr>
            <a:picLocks noChangeAspect="1" noChangeArrowheads="1"/>
          </p:cNvPicPr>
          <p:nvPr/>
        </p:nvPicPr>
        <p:blipFill>
          <a:blip r:embed="rId5"/>
          <a:srcRect l="11162" r="3722" b="2326"/>
          <a:stretch>
            <a:fillRect/>
          </a:stretch>
        </p:blipFill>
        <p:spPr bwMode="auto">
          <a:xfrm>
            <a:off x="214282" y="214290"/>
            <a:ext cx="4357718" cy="3000396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1857356" y="571480"/>
            <a:ext cx="614366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200" b="1" i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рудовое, экономическое и экологическое воспитание.</a:t>
            </a:r>
            <a:endParaRPr kumimoji="0" lang="ru-RU" sz="40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785786" y="1785926"/>
            <a:ext cx="7500990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kk-KZ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ормирование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трудовых навыков, экономического мышления личности и осознанного отношения к профессиональному самоопределению, развитие экологической культуры, способности воспринимать идеи к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эволюции и руководствоваться ими в повседневной жизни.</a:t>
            </a:r>
            <a:endParaRPr kumimoji="0" lang="ru-RU" sz="3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1" descr="HsEjV9L9R78"/>
          <p:cNvPicPr>
            <a:picLocks noChangeAspect="1" noChangeArrowheads="1"/>
          </p:cNvPicPr>
          <p:nvPr/>
        </p:nvPicPr>
        <p:blipFill>
          <a:blip r:embed="rId2"/>
          <a:srcRect l="15811" t="8578" r="11873" b="4997"/>
          <a:stretch>
            <a:fillRect/>
          </a:stretch>
        </p:blipFill>
        <p:spPr bwMode="auto">
          <a:xfrm>
            <a:off x="214282" y="0"/>
            <a:ext cx="4286248" cy="3073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9" name="Picture 1" descr="C:\Users\Айнура\Downloads\20170206_115041.jpg"/>
          <p:cNvPicPr>
            <a:picLocks noChangeAspect="1" noChangeArrowheads="1"/>
          </p:cNvPicPr>
          <p:nvPr/>
        </p:nvPicPr>
        <p:blipFill>
          <a:blip r:embed="rId3" cstate="print"/>
          <a:srcRect t="9524" r="-1"/>
          <a:stretch>
            <a:fillRect/>
          </a:stretch>
        </p:blipFill>
        <p:spPr bwMode="auto">
          <a:xfrm>
            <a:off x="3786182" y="3286124"/>
            <a:ext cx="5000660" cy="3393281"/>
          </a:xfrm>
          <a:prstGeom prst="rect">
            <a:avLst/>
          </a:prstGeom>
          <a:noFill/>
        </p:spPr>
      </p:pic>
      <p:pic>
        <p:nvPicPr>
          <p:cNvPr id="7170" name="Picture 2" descr="C:\Users\3EFC~1\AppData\Local\Temp\Rar$DIa0.601\20160909_145519.jpg"/>
          <p:cNvPicPr>
            <a:picLocks noChangeAspect="1" noChangeArrowheads="1"/>
          </p:cNvPicPr>
          <p:nvPr/>
        </p:nvPicPr>
        <p:blipFill>
          <a:blip r:embed="rId4" cstate="print"/>
          <a:srcRect t="15880" r="227" b="29167"/>
          <a:stretch>
            <a:fillRect/>
          </a:stretch>
        </p:blipFill>
        <p:spPr bwMode="auto">
          <a:xfrm>
            <a:off x="357158" y="3071810"/>
            <a:ext cx="3429011" cy="3357585"/>
          </a:xfrm>
          <a:prstGeom prst="rect">
            <a:avLst/>
          </a:prstGeom>
          <a:noFill/>
        </p:spPr>
      </p:pic>
      <p:pic>
        <p:nvPicPr>
          <p:cNvPr id="7171" name="Picture 3" descr="C:\Users\3EFC~1\AppData\Local\Temp\Rar$DIa0.039\20160924_105025.jpg"/>
          <p:cNvPicPr>
            <a:picLocks noChangeAspect="1" noChangeArrowheads="1"/>
          </p:cNvPicPr>
          <p:nvPr/>
        </p:nvPicPr>
        <p:blipFill>
          <a:blip r:embed="rId5"/>
          <a:srcRect l="31250" t="26944" r="14844" b="2778"/>
          <a:stretch>
            <a:fillRect/>
          </a:stretch>
        </p:blipFill>
        <p:spPr bwMode="auto">
          <a:xfrm>
            <a:off x="4429124" y="0"/>
            <a:ext cx="4481108" cy="3286148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1500166" y="785794"/>
            <a:ext cx="607223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kk-KZ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нтеллектуальное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воспитание</a:t>
            </a:r>
            <a:r>
              <a:rPr kumimoji="0" lang="kk-KZ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в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оспитание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информационной культуры.</a:t>
            </a:r>
            <a:endParaRPr kumimoji="0" lang="ru-RU" sz="40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1000100" y="2714620"/>
            <a:ext cx="728667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</a:t>
            </a: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формирование мотивационного пространства, обеспечивающего развитие интеллектуальных возможностей, лидерских качеств и одаренности каждой личности, а также информационной культуры.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pp.userapi.com/c836736/v836736235/16245/mtV8HEKlvK4.jpg"/>
          <p:cNvPicPr>
            <a:picLocks noChangeAspect="1" noChangeArrowheads="1"/>
          </p:cNvPicPr>
          <p:nvPr/>
        </p:nvPicPr>
        <p:blipFill>
          <a:blip r:embed="rId2"/>
          <a:srcRect l="18243" r="10304" b="2703"/>
          <a:stretch>
            <a:fillRect/>
          </a:stretch>
        </p:blipFill>
        <p:spPr bwMode="auto">
          <a:xfrm>
            <a:off x="714348" y="214290"/>
            <a:ext cx="3357586" cy="2571768"/>
          </a:xfrm>
          <a:prstGeom prst="rect">
            <a:avLst/>
          </a:prstGeom>
          <a:noFill/>
        </p:spPr>
      </p:pic>
      <p:pic>
        <p:nvPicPr>
          <p:cNvPr id="5126" name="Picture 6" descr="https://pp.userapi.com/c636920/v636920213/33c4e/jiRl0wcdTA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0"/>
            <a:ext cx="4167248" cy="3125436"/>
          </a:xfrm>
          <a:prstGeom prst="rect">
            <a:avLst/>
          </a:prstGeom>
          <a:noFill/>
        </p:spPr>
      </p:pic>
      <p:pic>
        <p:nvPicPr>
          <p:cNvPr id="5128" name="Picture 8" descr="https://pp.userapi.com/c636920/v636920213/33fc5/bTWD35jEUv4.jpg"/>
          <p:cNvPicPr>
            <a:picLocks noChangeAspect="1" noChangeArrowheads="1"/>
          </p:cNvPicPr>
          <p:nvPr/>
        </p:nvPicPr>
        <p:blipFill>
          <a:blip r:embed="rId4"/>
          <a:srcRect t="22728" r="1136"/>
          <a:stretch>
            <a:fillRect/>
          </a:stretch>
        </p:blipFill>
        <p:spPr bwMode="auto">
          <a:xfrm>
            <a:off x="4429124" y="4000504"/>
            <a:ext cx="4143404" cy="2428892"/>
          </a:xfrm>
          <a:prstGeom prst="rect">
            <a:avLst/>
          </a:prstGeom>
          <a:noFill/>
        </p:spPr>
      </p:pic>
      <p:pic>
        <p:nvPicPr>
          <p:cNvPr id="5130" name="Picture 10" descr="https://pp.userapi.com/c626528/v626528213/3c639/4YlJhoOmIIM.jpg"/>
          <p:cNvPicPr>
            <a:picLocks noChangeAspect="1" noChangeArrowheads="1"/>
          </p:cNvPicPr>
          <p:nvPr/>
        </p:nvPicPr>
        <p:blipFill>
          <a:blip r:embed="rId5"/>
          <a:srcRect t="9302" r="582"/>
          <a:stretch>
            <a:fillRect/>
          </a:stretch>
        </p:blipFill>
        <p:spPr bwMode="auto">
          <a:xfrm>
            <a:off x="285752" y="3214686"/>
            <a:ext cx="4071934" cy="2786082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1857356" y="642918"/>
            <a:ext cx="585791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Поликультурное и художественно-эстетическое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воспитани</a:t>
            </a:r>
            <a:r>
              <a:rPr kumimoji="0" lang="kk-KZ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е.</a:t>
            </a:r>
            <a:endParaRPr kumimoji="0" lang="kk-KZ" sz="40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1571604" y="2428868"/>
            <a:ext cx="6429420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</a:t>
            </a: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формирование общекультурных навыков поведения, развитие готовности личности к восприятию, освоению, оценке эстетических объектов в искусстве и действительности, создание в организациях образования поликультурной среды.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s://pp.userapi.com/c636329/v636329213/4e34a/fBIeH1X1Qe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3810026" cy="2857520"/>
          </a:xfrm>
          <a:prstGeom prst="rect">
            <a:avLst/>
          </a:prstGeom>
          <a:noFill/>
        </p:spPr>
      </p:pic>
      <p:pic>
        <p:nvPicPr>
          <p:cNvPr id="46084" name="Picture 4" descr="https://pp.userapi.com/c638918/v638918235/145a4/jfLg6Dw7gh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0"/>
            <a:ext cx="4381530" cy="3286148"/>
          </a:xfrm>
          <a:prstGeom prst="rect">
            <a:avLst/>
          </a:prstGeom>
          <a:noFill/>
        </p:spPr>
      </p:pic>
      <p:pic>
        <p:nvPicPr>
          <p:cNvPr id="3074" name="Picture 2" descr="https://pp.userapi.com/c630822/v630822235/2b173/IcL55mnAVZ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500438"/>
            <a:ext cx="3905277" cy="2928958"/>
          </a:xfrm>
          <a:prstGeom prst="rect">
            <a:avLst/>
          </a:prstGeom>
          <a:noFill/>
        </p:spPr>
      </p:pic>
      <p:pic>
        <p:nvPicPr>
          <p:cNvPr id="3076" name="Picture 4" descr="https://pp.userapi.com/c630822/v630822235/2b17c/CNzGy3VYdrQ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3071810"/>
            <a:ext cx="4286279" cy="321471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2214546" y="571480"/>
            <a:ext cx="428624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Физическое воспитание, здоровый образ жизни.</a:t>
            </a:r>
            <a:endParaRPr kumimoji="0" lang="ru-RU" sz="40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1000100" y="2357430"/>
            <a:ext cx="6858016" cy="2954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создание пространства для успешного формирования навыков здорового образа жизни, сохранения физического и психологического здоровья, умения определять факторы, наносящие вред здоровью.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714348" y="1500174"/>
            <a:ext cx="7858148" cy="4154984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Воспитательная тема школы: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«Формирование социально – адаптированной культурной личности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основе модернизации 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учебно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воспитательного процесса»</a:t>
            </a:r>
            <a:endParaRPr kumimoji="0" lang="ru-RU" sz="4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s://pp.userapi.com/c624229/v624229235/440c0/qfatFyb-Fq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4445030" cy="2500330"/>
          </a:xfrm>
          <a:prstGeom prst="rect">
            <a:avLst/>
          </a:prstGeom>
          <a:noFill/>
        </p:spPr>
      </p:pic>
      <p:pic>
        <p:nvPicPr>
          <p:cNvPr id="45063" name="Picture 7"/>
          <p:cNvPicPr>
            <a:picLocks noChangeAspect="1" noChangeArrowheads="1"/>
          </p:cNvPicPr>
          <p:nvPr/>
        </p:nvPicPr>
        <p:blipFill>
          <a:blip r:embed="rId3"/>
          <a:srcRect l="26151" t="5145" r="13319" b="16934"/>
          <a:stretch>
            <a:fillRect/>
          </a:stretch>
        </p:blipFill>
        <p:spPr bwMode="auto">
          <a:xfrm>
            <a:off x="5000628" y="0"/>
            <a:ext cx="3419475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s://content.foto.my.mail.ru/community/kolian1980/257/h-28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3786190"/>
            <a:ext cx="3781102" cy="2428892"/>
          </a:xfrm>
          <a:prstGeom prst="rect">
            <a:avLst/>
          </a:prstGeom>
          <a:noFill/>
        </p:spPr>
      </p:pic>
      <p:pic>
        <p:nvPicPr>
          <p:cNvPr id="1028" name="Picture 4" descr="https://pp.userapi.com/c629326/v629326235/3ca7a/CdGu4lgGQ1U.jpg"/>
          <p:cNvPicPr>
            <a:picLocks noChangeAspect="1" noChangeArrowheads="1"/>
          </p:cNvPicPr>
          <p:nvPr/>
        </p:nvPicPr>
        <p:blipFill>
          <a:blip r:embed="rId5"/>
          <a:srcRect l="3125" t="6250" r="6250"/>
          <a:stretch>
            <a:fillRect/>
          </a:stretch>
        </p:blipFill>
        <p:spPr bwMode="auto">
          <a:xfrm>
            <a:off x="357158" y="3214686"/>
            <a:ext cx="4143404" cy="321471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214282" y="857232"/>
            <a:ext cx="8643998" cy="50783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 воспитательного процесса: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создание воспитательно-образовательной среды, способствующей формированию у школьников гражданской ответственности, духовности, культуры, инициативности, самостоятельности, толерантности, способности к успешной социальной адаптации</a:t>
            </a:r>
            <a:endParaRPr kumimoji="0" lang="ru-RU" sz="4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85918" y="214290"/>
            <a:ext cx="52864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>
                <a:solidFill>
                  <a:srgbClr val="FF0000"/>
                </a:solidFill>
              </a:rPr>
              <a:t>Направления  воспитательной работы в школе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1841242"/>
            <a:ext cx="8572528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buFont typeface="Wingdings" pitchFamily="2" charset="2"/>
              <a:buChar char="§"/>
            </a:pPr>
            <a:r>
              <a:rPr lang="ru-RU" sz="3200" b="1" dirty="0" smtClean="0">
                <a:ln w="11430"/>
              </a:rPr>
              <a:t>Система  воспитательной  деятельности строится по 8 направлениям, который </a:t>
            </a:r>
          </a:p>
          <a:p>
            <a:r>
              <a:rPr lang="ru-RU" sz="3200" b="1" dirty="0" smtClean="0">
                <a:ln w="11430"/>
              </a:rPr>
              <a:t>позволяют наиболее  полно </a:t>
            </a:r>
            <a:r>
              <a:rPr lang="ru-RU" sz="32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охватить  все  сферы воспитательного  процесса  и  осуществлять всестороннее  развитие  личности обучающихся</a:t>
            </a:r>
          </a:p>
          <a:p>
            <a:pPr>
              <a:buFont typeface="Wingdings" pitchFamily="2" charset="2"/>
              <a:buChar char="§"/>
            </a:pPr>
            <a:r>
              <a:rPr lang="ru-RU" sz="32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Применение  разнообразных  методов  и  форм по каждому направлению  является  одним  из путей  активизации  и  интенсификации воспитания</a:t>
            </a:r>
            <a:endParaRPr lang="ru-RU" sz="48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57224" y="285728"/>
            <a:ext cx="750099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Воспитание казахстанского патриотизма и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гражданственности,</a:t>
            </a:r>
            <a:r>
              <a:rPr kumimoji="0" lang="kk-KZ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равовое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воспитание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428596" y="2428868"/>
            <a:ext cx="7429552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</a:t>
            </a: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формирование патриота и гражданина, способного жить в новом демократическом обществе; политической, правовой и антикоррупционной культуры личности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правосознания детей и молодежи, их готовности противостоять проявлениям жестокости и насилию  в детской и молодежной среде.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s://pp.userapi.com/c638918/v638918235/131d3/j2zfiBCpV4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56496"/>
            <a:ext cx="3286148" cy="1848459"/>
          </a:xfrm>
          <a:prstGeom prst="rect">
            <a:avLst/>
          </a:prstGeom>
          <a:noFill/>
        </p:spPr>
      </p:pic>
      <p:pic>
        <p:nvPicPr>
          <p:cNvPr id="35846" name="Picture 6" descr="https://pp.userapi.com/c638918/v638918235/1329b/KVQEDOzT11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2214554"/>
            <a:ext cx="3472508" cy="1857388"/>
          </a:xfrm>
          <a:prstGeom prst="rect">
            <a:avLst/>
          </a:prstGeom>
          <a:noFill/>
        </p:spPr>
      </p:pic>
      <p:pic>
        <p:nvPicPr>
          <p:cNvPr id="35848" name="Picture 8" descr="https://pp.userapi.com/c638918/v638918235/132a5/7Otl7gemAd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8794" y="4357694"/>
            <a:ext cx="4643470" cy="2076417"/>
          </a:xfrm>
          <a:prstGeom prst="rect">
            <a:avLst/>
          </a:prstGeom>
          <a:noFill/>
        </p:spPr>
      </p:pic>
      <p:pic>
        <p:nvPicPr>
          <p:cNvPr id="35851" name="Picture 11"/>
          <p:cNvPicPr>
            <a:picLocks noChangeAspect="1" noChangeArrowheads="1"/>
          </p:cNvPicPr>
          <p:nvPr/>
        </p:nvPicPr>
        <p:blipFill>
          <a:blip r:embed="rId5"/>
          <a:srcRect t="5246" r="4430" b="33748"/>
          <a:stretch>
            <a:fillRect/>
          </a:stretch>
        </p:blipFill>
        <p:spPr bwMode="auto">
          <a:xfrm>
            <a:off x="5715008" y="928670"/>
            <a:ext cx="251460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1670" y="500042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kk-KZ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Духовно-нравственное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воспитание.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285720" y="2214554"/>
            <a:ext cx="842968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32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</a:t>
            </a:r>
            <a:r>
              <a:rPr kumimoji="0" lang="kk-KZ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формирование духовно-нравственных и этических принципов личности, ее моральных качеств и установок, согласующихся с     </a:t>
            </a:r>
            <a:r>
              <a:rPr kumimoji="0" lang="kk-KZ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общечеловеческими ценностями,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нормами и традициями жизни казахстанского общества.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7" name="Picture 3" descr="P-PcaNwWesg"/>
          <p:cNvPicPr>
            <a:picLocks noChangeAspect="1" noChangeArrowheads="1"/>
          </p:cNvPicPr>
          <p:nvPr/>
        </p:nvPicPr>
        <p:blipFill>
          <a:blip r:embed="rId2"/>
          <a:srcRect l="1703" t="-70" r="15443" b="15544"/>
          <a:stretch>
            <a:fillRect/>
          </a:stretch>
        </p:blipFill>
        <p:spPr bwMode="auto">
          <a:xfrm>
            <a:off x="142844" y="0"/>
            <a:ext cx="53721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9" name="Picture 5" descr="https://pp.userapi.com/c622328/v622328235/176de/i73JpoASWM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143248"/>
            <a:ext cx="4632302" cy="3474227"/>
          </a:xfrm>
          <a:prstGeom prst="rect">
            <a:avLst/>
          </a:prstGeom>
          <a:noFill/>
        </p:spPr>
      </p:pic>
      <p:pic>
        <p:nvPicPr>
          <p:cNvPr id="13314" name="Picture 2" descr="https://pp.userapi.com/c624229/v624229235/44ecc/RV_PmmeCNHI.jpg"/>
          <p:cNvPicPr>
            <a:picLocks noChangeAspect="1" noChangeArrowheads="1"/>
          </p:cNvPicPr>
          <p:nvPr/>
        </p:nvPicPr>
        <p:blipFill>
          <a:blip r:embed="rId4"/>
          <a:srcRect l="8589" t="4831" r="-3072" b="19798"/>
          <a:stretch>
            <a:fillRect/>
          </a:stretch>
        </p:blipFill>
        <p:spPr bwMode="auto">
          <a:xfrm>
            <a:off x="6072198" y="0"/>
            <a:ext cx="2928958" cy="4153795"/>
          </a:xfrm>
          <a:prstGeom prst="rect">
            <a:avLst/>
          </a:prstGeom>
          <a:noFill/>
        </p:spPr>
      </p:pic>
      <p:pic>
        <p:nvPicPr>
          <p:cNvPr id="13316" name="Picture 4" descr="https://pp.userapi.com/c636329/v636329213/4e32c/ZXDerUUF3Aw.jpg"/>
          <p:cNvPicPr>
            <a:picLocks noChangeAspect="1" noChangeArrowheads="1"/>
          </p:cNvPicPr>
          <p:nvPr/>
        </p:nvPicPr>
        <p:blipFill>
          <a:blip r:embed="rId5"/>
          <a:srcRect r="11270" b="3534"/>
          <a:stretch>
            <a:fillRect/>
          </a:stretch>
        </p:blipFill>
        <p:spPr bwMode="auto">
          <a:xfrm>
            <a:off x="4500531" y="3071786"/>
            <a:ext cx="4643469" cy="3786214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28794" y="642918"/>
            <a:ext cx="51597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Национальное воспитание</a:t>
            </a:r>
            <a:endParaRPr kumimoji="0" lang="ru-RU" sz="40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428596" y="2143116"/>
            <a:ext cx="7715304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32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</a:t>
            </a:r>
            <a:r>
              <a:rPr kumimoji="0" lang="kk-KZ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kk-KZ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ориентация личности на общечеловеческие и национальные ценности, уважение к родному и государственному языкам, культуре    казахского народа, этносов и этнических групп Республики Казахстан.</a:t>
            </a:r>
            <a:endParaRPr kumimoji="0" lang="kk-KZ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312</TotalTime>
  <Words>324</Words>
  <Application>Microsoft Office PowerPoint</Application>
  <PresentationFormat>Экран (4:3)</PresentationFormat>
  <Paragraphs>31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Krokoz™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Customer</dc:creator>
  <cp:lastModifiedBy>Customer</cp:lastModifiedBy>
  <cp:revision>33</cp:revision>
  <dcterms:created xsi:type="dcterms:W3CDTF">2017-03-30T16:51:12Z</dcterms:created>
  <dcterms:modified xsi:type="dcterms:W3CDTF">2017-03-31T03:45:29Z</dcterms:modified>
</cp:coreProperties>
</file>